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8D9C78-58E6-4DC5-8ECF-660B9185D4B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684A2D-E706-4BFE-A445-2CB5E70DE9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F907F-69FA-49CD-8372-FCF0DE40C06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84A2D-E706-4BFE-A445-2CB5E70DE9C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B83F-E1DA-4914-AA76-9BB8C5C150B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7537-441D-4417-BB5B-A7137E5073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3722-E71A-454A-BF5D-738F7BD6E7A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5FC0-9951-4661-80C6-E20ED86860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3E9E-5DE3-4931-A8C3-3C5BA22975D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5EF-6EA5-4F7D-977D-2D04F149E6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FD40-0263-4618-935E-04EE8D49CB1B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2787-FCF0-4697-9A14-4DA1BC1ECA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483E-52D9-45F5-A79B-CE27ED332B7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CD5A-5250-4729-B489-CB8AA467F2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A871-FD16-4126-BF7C-76829C8DC9C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042A-4281-4863-8F1A-66426BA566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B721-1DF3-4F0E-B7CE-BF7414754ED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DCD3-267E-432D-91F6-E95347E692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4BE4-1CD5-4FA2-B810-A2C19F68C4A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CC54-A979-43D5-A090-4A225E317A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A9EE-B0D3-4E67-A333-D9AF148A271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0731-3558-4524-A346-9776E84D98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0E98-9B2D-44D3-A41E-0723A84F2F4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60AC-CDC1-4162-A6B3-8B89898D77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C09D-9D9F-411D-9D8F-7093B6EDD49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6245-055B-4B61-9561-120414649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7B43F-4C64-49AC-B16E-F44109E86105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A9108-3631-4F92-9A58-869B69FB74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3857628"/>
            <a:ext cx="6858048" cy="2614618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Lucida Calligraphy" pitchFamily="66" charset="0"/>
              </a:rPr>
              <a:t>Fonti:</a:t>
            </a:r>
          </a:p>
          <a:p>
            <a:pPr>
              <a:buNone/>
            </a:pPr>
            <a:r>
              <a:rPr lang="it-IT" dirty="0" err="1" smtClean="0">
                <a:latin typeface="Lucida Calligraphy" pitchFamily="66" charset="0"/>
              </a:rPr>
              <a:t>Wikipedia</a:t>
            </a:r>
            <a:endParaRPr lang="it-IT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it-IT" dirty="0" err="1" smtClean="0">
                <a:latin typeface="Lucida Calligraphy" pitchFamily="66" charset="0"/>
              </a:rPr>
              <a:t>europa.eu</a:t>
            </a:r>
            <a:endParaRPr lang="it-IT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it-IT" dirty="0" smtClean="0">
                <a:latin typeface="Lucida Calligraphy" pitchFamily="66" charset="0"/>
              </a:rPr>
              <a:t>Enciclopedia Encarta</a:t>
            </a:r>
            <a:endParaRPr lang="it-IT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C:\Users\Laura\Desktop\progetto eu\100liregradnde cop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6951">
            <a:off x="2926166" y="4498543"/>
            <a:ext cx="1710620" cy="1706245"/>
          </a:xfrm>
          <a:prstGeom prst="rect">
            <a:avLst/>
          </a:prstGeom>
          <a:noFill/>
        </p:spPr>
      </p:pic>
      <p:pic>
        <p:nvPicPr>
          <p:cNvPr id="16400" name="Picture 16" descr="C:\Users\Laura\Desktop\progetto eu\100liregrande cop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195" y="4514945"/>
            <a:ext cx="1673441" cy="1673441"/>
          </a:xfrm>
          <a:prstGeom prst="rect">
            <a:avLst/>
          </a:prstGeom>
          <a:noFill/>
        </p:spPr>
      </p:pic>
      <p:pic>
        <p:nvPicPr>
          <p:cNvPr id="23" name="Picture 16" descr="C:\Users\Laura\Desktop\progetto eu\100liregrande cop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514945"/>
            <a:ext cx="1673441" cy="1673441"/>
          </a:xfrm>
          <a:prstGeom prst="rect">
            <a:avLst/>
          </a:prstGeom>
          <a:noFill/>
        </p:spPr>
      </p:pic>
      <p:pic>
        <p:nvPicPr>
          <p:cNvPr id="16398" name="Picture 14" descr="C:\Users\Laura\Desktop\progetto eu\5lire1956_thumbnail copi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237944"/>
            <a:ext cx="1046571" cy="1120014"/>
          </a:xfrm>
          <a:prstGeom prst="rect">
            <a:avLst/>
          </a:prstGeom>
          <a:noFill/>
        </p:spPr>
      </p:pic>
      <p:pic>
        <p:nvPicPr>
          <p:cNvPr id="26" name="Picture 15" descr="C:\Users\Laura\Desktop\progetto eu\100liregradnde cop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9693">
            <a:off x="5881661" y="4498543"/>
            <a:ext cx="1710620" cy="1706245"/>
          </a:xfrm>
          <a:prstGeom prst="rect">
            <a:avLst/>
          </a:prstGeom>
          <a:noFill/>
        </p:spPr>
      </p:pic>
      <p:sp>
        <p:nvSpPr>
          <p:cNvPr id="22" name="Esplosione 2 21"/>
          <p:cNvSpPr/>
          <p:nvPr/>
        </p:nvSpPr>
        <p:spPr>
          <a:xfrm rot="929553">
            <a:off x="1709855" y="3447732"/>
            <a:ext cx="5984742" cy="36433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97" name="Picture 13" descr="C:\Users\Laura\Desktop\progetto eu\2euro_grande copi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975330"/>
            <a:ext cx="2643206" cy="2668379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0" y="28572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it-IT" sz="5400" b="1" cap="none" spc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Dalla </a:t>
            </a:r>
            <a:r>
              <a:rPr lang="it-IT" sz="5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L</a:t>
            </a:r>
            <a:r>
              <a:rPr lang="it-IT" sz="5400" b="1" cap="none" spc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ira all’ </a:t>
            </a:r>
            <a:r>
              <a:rPr lang="it-IT" sz="54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€</a:t>
            </a:r>
            <a:r>
              <a:rPr lang="it-IT" sz="5400" b="1" cap="none" spc="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uro</a:t>
            </a:r>
            <a:r>
              <a:rPr lang="it-IT" sz="5400" b="1" cap="none" spc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, la moneta unica di fronte alla crisi dell’economia europea e mondiale</a:t>
            </a:r>
            <a:endParaRPr lang="it-IT" sz="5400" b="1" cap="none" spc="0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16396" name="Picture 12" descr="C:\Users\Laura\Desktop\progetto eu\1cent copi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286256"/>
            <a:ext cx="2009780" cy="2009780"/>
          </a:xfrm>
          <a:prstGeom prst="rect">
            <a:avLst/>
          </a:prstGeom>
          <a:noFill/>
        </p:spPr>
      </p:pic>
      <p:pic>
        <p:nvPicPr>
          <p:cNvPr id="16395" name="Picture 11" descr="C:\Users\Laura\Desktop\progetto eu\1c copi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53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La </a:t>
            </a:r>
            <a:r>
              <a:rPr lang="it-IT" sz="5400" b="1" dirty="0" err="1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£ira</a:t>
            </a:r>
            <a:r>
              <a:rPr lang="it-IT" sz="54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 e l’</a:t>
            </a:r>
            <a:r>
              <a:rPr lang="it-IT" sz="5400" b="1" dirty="0" err="1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€uro</a:t>
            </a:r>
            <a:r>
              <a:rPr lang="it-IT" sz="54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: introduzione</a:t>
            </a:r>
            <a:endParaRPr lang="it-IT" sz="5400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429000"/>
            <a:ext cx="8258204" cy="3000396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it-IT" sz="2800" dirty="0" smtClean="0"/>
              <a:t>La lira è stata, prima dell'introduzione dell'euro, la valuta ufficiale d'Italia. L'introduzione della lira italiana come moneta risale al periodo napoleonico (1802) e rimase in vigore fino al 1999, anno in cui subentrò nei mercati finanziari l’</a:t>
            </a:r>
            <a:r>
              <a:rPr lang="it-IT" sz="2800" dirty="0" err="1" smtClean="0"/>
              <a:t>€uro</a:t>
            </a:r>
            <a:r>
              <a:rPr lang="it-IT" sz="2800" dirty="0" smtClean="0"/>
              <a:t>, la valuta comune ufficiale dell'Unione europea, la quale iniziò definitivamente a circolare dal </a:t>
            </a:r>
            <a:r>
              <a:rPr lang="it-IT" sz="2800" b="1" dirty="0" smtClean="0"/>
              <a:t>1° gennaio 2002 </a:t>
            </a:r>
            <a:endParaRPr lang="it-IT" sz="2800" b="1" dirty="0"/>
          </a:p>
        </p:txBody>
      </p:sp>
      <p:pic>
        <p:nvPicPr>
          <p:cNvPr id="3074" name="Picture 2" descr="C:\Users\Laura\Desktop\progetto eu\ezhzwkcv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96251">
            <a:off x="4214810" y="928670"/>
            <a:ext cx="4500562" cy="28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286412"/>
          </a:xfrm>
        </p:spPr>
        <p:txBody>
          <a:bodyPr/>
          <a:lstStyle/>
          <a:p>
            <a:pPr marL="0" algn="just">
              <a:buNone/>
            </a:pPr>
            <a:r>
              <a:rPr lang="it-IT" sz="2800" dirty="0" smtClean="0"/>
              <a:t>A causa dell’inflazione e dell’evolversi della situazione economica mondiale la </a:t>
            </a:r>
            <a:r>
              <a:rPr lang="it-IT" sz="2800" dirty="0" err="1" smtClean="0"/>
              <a:t>£ira</a:t>
            </a:r>
            <a:r>
              <a:rPr lang="it-IT" sz="2800" dirty="0" smtClean="0"/>
              <a:t> ha subito negli anni consistenti </a:t>
            </a:r>
            <a:r>
              <a:rPr lang="it-IT" sz="2800" dirty="0" smtClean="0"/>
              <a:t>oscillamenti, </a:t>
            </a:r>
            <a:r>
              <a:rPr lang="it-IT" sz="2800" dirty="0" smtClean="0"/>
              <a:t>variando fortemente il proprio valore sia rispetto all’oro che rispetto alle altre monete. Perciò la proposta di introduzione dell’</a:t>
            </a:r>
            <a:r>
              <a:rPr lang="it-IT" sz="2800" dirty="0" err="1" smtClean="0"/>
              <a:t>€uro</a:t>
            </a:r>
            <a:r>
              <a:rPr lang="it-IT" sz="2800" dirty="0" smtClean="0"/>
              <a:t> venne considerata da subito un </a:t>
            </a:r>
            <a:r>
              <a:rPr lang="it-IT" sz="2800" dirty="0" smtClean="0"/>
              <a:t>importante creazione di una </a:t>
            </a:r>
            <a:r>
              <a:rPr lang="it-IT" sz="2800" b="1" dirty="0" smtClean="0"/>
              <a:t>stabilità economica</a:t>
            </a:r>
            <a:r>
              <a:rPr lang="it-IT" sz="2800" dirty="0" smtClean="0"/>
              <a:t>, avviata </a:t>
            </a:r>
            <a:r>
              <a:rPr lang="it-IT" sz="2800" dirty="0" smtClean="0"/>
              <a:t>nel 1992 con il trattato di Maastricht ma </a:t>
            </a:r>
            <a:r>
              <a:rPr lang="it-IT" sz="2800" dirty="0" smtClean="0"/>
              <a:t>che fu ufficializzata </a:t>
            </a:r>
            <a:r>
              <a:rPr lang="it-IT" sz="2800" dirty="0" smtClean="0"/>
              <a:t>per la prima volta nel 1988 in occasione del vertice europeo di Hannover, che diede </a:t>
            </a:r>
            <a:r>
              <a:rPr lang="it-IT" sz="2800" dirty="0" smtClean="0"/>
              <a:t>autorizzazione</a:t>
            </a:r>
            <a:r>
              <a:rPr lang="it-IT" sz="2800" dirty="0" smtClean="0"/>
              <a:t> </a:t>
            </a:r>
            <a:r>
              <a:rPr lang="it-IT" sz="2800" dirty="0" smtClean="0"/>
              <a:t>al presidente della Commissione europea di </a:t>
            </a:r>
            <a:r>
              <a:rPr lang="it-IT" sz="2800" dirty="0" smtClean="0"/>
              <a:t>creare </a:t>
            </a:r>
            <a:r>
              <a:rPr lang="it-IT" sz="2800" dirty="0" smtClean="0"/>
              <a:t>un progetto di unione economica e monetaria.</a:t>
            </a:r>
          </a:p>
          <a:p>
            <a:pPr marL="0" algn="just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01156" cy="1143000"/>
          </a:xfrm>
        </p:spPr>
        <p:txBody>
          <a:bodyPr/>
          <a:lstStyle/>
          <a:p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La crisi della </a:t>
            </a:r>
            <a:r>
              <a:rPr lang="it-IT" sz="4800" b="1" dirty="0" err="1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£ira</a:t>
            </a:r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 e la nascita dell’</a:t>
            </a:r>
            <a:r>
              <a:rPr lang="it-IT" sz="4800" b="1" dirty="0" err="1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€uro</a:t>
            </a:r>
            <a:endParaRPr lang="it-IT" sz="4800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286412"/>
          </a:xfrm>
        </p:spPr>
        <p:txBody>
          <a:bodyPr/>
          <a:lstStyle/>
          <a:p>
            <a:pPr marL="0" algn="just">
              <a:buNone/>
            </a:pPr>
            <a:endParaRPr lang="it-IT" sz="2800" dirty="0" smtClean="0"/>
          </a:p>
          <a:p>
            <a:pPr marL="0" algn="just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01156" cy="1143000"/>
          </a:xfrm>
        </p:spPr>
        <p:txBody>
          <a:bodyPr/>
          <a:lstStyle/>
          <a:p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Gli effetti pianificati della moneta unica</a:t>
            </a:r>
            <a:endParaRPr lang="it-IT" sz="4800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299410"/>
            <a:ext cx="78581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+mn-lt"/>
              </a:rPr>
              <a:t>Dall'adozione di una moneta unica ci si aspetta </a:t>
            </a:r>
            <a:r>
              <a:rPr lang="it-IT" sz="2800" dirty="0" smtClean="0">
                <a:latin typeface="+mn-lt"/>
              </a:rPr>
              <a:t>una </a:t>
            </a:r>
            <a:r>
              <a:rPr lang="it-IT" sz="2800" dirty="0" smtClean="0">
                <a:latin typeface="+mn-lt"/>
              </a:rPr>
              <a:t>facilitazione del commercio tra Stati membri. Questo dovrebbe portare benefici a tutti i cittadini dell‘</a:t>
            </a:r>
            <a:r>
              <a:rPr lang="it-IT" sz="2800" dirty="0" err="1" smtClean="0">
                <a:latin typeface="+mn-lt"/>
              </a:rPr>
              <a:t>€urozona</a:t>
            </a:r>
            <a:r>
              <a:rPr lang="it-IT" sz="2800" dirty="0" smtClean="0">
                <a:latin typeface="+mn-lt"/>
              </a:rPr>
              <a:t>, in quanto l'incremento dei commerci è una delle forze guida della crescita economica.</a:t>
            </a:r>
          </a:p>
          <a:p>
            <a:pPr algn="just"/>
            <a:r>
              <a:rPr lang="it-IT" sz="2800" dirty="0" smtClean="0">
                <a:latin typeface="+mn-lt"/>
              </a:rPr>
              <a:t>Un secondo effetto dovrebbe essere una riduzione nelle differenze dei prezzi, ovvero un'uniformità dei prezzi in tutta l‘</a:t>
            </a:r>
            <a:r>
              <a:rPr lang="it-IT" sz="2800" dirty="0" err="1" smtClean="0">
                <a:latin typeface="+mn-lt"/>
              </a:rPr>
              <a:t>€urozona</a:t>
            </a:r>
            <a:r>
              <a:rPr lang="it-IT" sz="2800" dirty="0" smtClean="0">
                <a:latin typeface="+mn-lt"/>
              </a:rPr>
              <a:t>, che dovrebbe risultare in una maggiore competizione tra aziende, perciò utile a contenere l'inflazione e quindi essere a vantaggio dei consumatori.</a:t>
            </a:r>
          </a:p>
          <a:p>
            <a:endParaRPr lang="it-IT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286412"/>
          </a:xfrm>
        </p:spPr>
        <p:txBody>
          <a:bodyPr/>
          <a:lstStyle/>
          <a:p>
            <a:pPr marL="0" algn="just">
              <a:buNone/>
            </a:pPr>
            <a:endParaRPr lang="it-IT" sz="2800" dirty="0" smtClean="0"/>
          </a:p>
          <a:p>
            <a:pPr marL="0" algn="just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406" y="71422"/>
            <a:ext cx="9001156" cy="1143000"/>
          </a:xfrm>
        </p:spPr>
        <p:txBody>
          <a:bodyPr/>
          <a:lstStyle/>
          <a:p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La crisi mondiale</a:t>
            </a:r>
            <a:endParaRPr lang="it-IT" sz="4800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024954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La crisi economica del 2008-2010, originata negli Stati </a:t>
            </a:r>
            <a:r>
              <a:rPr lang="it-IT" sz="2400" dirty="0" smtClean="0"/>
              <a:t>Uniti e causata anche dalla svalutazione del dollaro rispetto all’</a:t>
            </a:r>
            <a:r>
              <a:rPr lang="it-IT" sz="2400" dirty="0" err="1" smtClean="0"/>
              <a:t>€uro</a:t>
            </a:r>
            <a:r>
              <a:rPr lang="it-IT" sz="2400" dirty="0" smtClean="0"/>
              <a:t>, ha </a:t>
            </a:r>
            <a:r>
              <a:rPr lang="it-IT" sz="2400" dirty="0" smtClean="0"/>
              <a:t>avuto </a:t>
            </a:r>
            <a:r>
              <a:rPr lang="it-IT" sz="2400" dirty="0" smtClean="0"/>
              <a:t>poi ripercussione in </a:t>
            </a:r>
            <a:r>
              <a:rPr lang="it-IT" sz="2400" dirty="0" smtClean="0"/>
              <a:t>tutto il mondo. Tra i principali fattori della crisi </a:t>
            </a:r>
            <a:r>
              <a:rPr lang="it-IT" sz="2400" dirty="0" smtClean="0"/>
              <a:t>mondiale troviamo </a:t>
            </a:r>
            <a:r>
              <a:rPr lang="it-IT" sz="2400" dirty="0" smtClean="0"/>
              <a:t>gli alti prezzi delle materie prime, una crisi </a:t>
            </a:r>
            <a:r>
              <a:rPr lang="it-IT" sz="2400" dirty="0" smtClean="0"/>
              <a:t>alimentare, </a:t>
            </a:r>
            <a:r>
              <a:rPr lang="it-IT" sz="2400" dirty="0" smtClean="0"/>
              <a:t>un'elevata </a:t>
            </a:r>
            <a:r>
              <a:rPr lang="it-IT" sz="2400" dirty="0" smtClean="0"/>
              <a:t>inflazione, </a:t>
            </a:r>
            <a:r>
              <a:rPr lang="it-IT" sz="2400" dirty="0" smtClean="0"/>
              <a:t>la minaccia di una recessione in tutto il mondo, </a:t>
            </a:r>
            <a:r>
              <a:rPr lang="it-IT" sz="2400" dirty="0" smtClean="0"/>
              <a:t>una </a:t>
            </a:r>
            <a:r>
              <a:rPr lang="it-IT" sz="2400" dirty="0" smtClean="0"/>
              <a:t>crisi creditizia ed una </a:t>
            </a:r>
            <a:r>
              <a:rPr lang="it-IT" sz="2400" b="1" dirty="0" smtClean="0"/>
              <a:t>conseguente </a:t>
            </a:r>
            <a:r>
              <a:rPr lang="it-IT" sz="2400" b="1" dirty="0" smtClean="0"/>
              <a:t>sfiducia </a:t>
            </a:r>
            <a:r>
              <a:rPr lang="it-IT" sz="2400" b="1" dirty="0" smtClean="0"/>
              <a:t>dei mercati borsistici</a:t>
            </a:r>
            <a:r>
              <a:rPr lang="it-IT" sz="2400" dirty="0" smtClean="0"/>
              <a:t>.</a:t>
            </a:r>
            <a:endParaRPr lang="it-IT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188028"/>
            <a:ext cx="2643206" cy="23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4286246"/>
            <a:ext cx="3286148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286412"/>
          </a:xfrm>
        </p:spPr>
        <p:txBody>
          <a:bodyPr/>
          <a:lstStyle/>
          <a:p>
            <a:pPr marL="0" algn="just">
              <a:buNone/>
            </a:pPr>
            <a:endParaRPr lang="it-IT" sz="2800" dirty="0" smtClean="0"/>
          </a:p>
          <a:p>
            <a:pPr marL="0" algn="just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01156" cy="1143000"/>
          </a:xfrm>
        </p:spPr>
        <p:txBody>
          <a:bodyPr/>
          <a:lstStyle/>
          <a:p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La conseguente crisi </a:t>
            </a:r>
            <a:r>
              <a:rPr lang="it-IT" sz="4800" b="1" dirty="0" err="1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€uropea</a:t>
            </a:r>
            <a:endParaRPr lang="it-IT" sz="4800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178559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+mn-lt"/>
              </a:rPr>
              <a:t>A causa delle </a:t>
            </a:r>
            <a:r>
              <a:rPr lang="it-IT" sz="2400" dirty="0" smtClean="0">
                <a:latin typeface="+mn-lt"/>
              </a:rPr>
              <a:t>banche, </a:t>
            </a:r>
            <a:r>
              <a:rPr lang="it-IT" sz="2400" dirty="0" smtClean="0">
                <a:latin typeface="+mn-lt"/>
              </a:rPr>
              <a:t>il fenomeno si è espanso velocemente in diversi </a:t>
            </a:r>
            <a:r>
              <a:rPr lang="it-IT" sz="2400" dirty="0" smtClean="0">
                <a:latin typeface="+mn-lt"/>
              </a:rPr>
              <a:t>stati europei con conseguenti gravi effetti, soprattutto in alcuni paesi (Danimarca, Grecia, Islanda).</a:t>
            </a:r>
          </a:p>
          <a:p>
            <a:pPr algn="just"/>
            <a:r>
              <a:rPr lang="it-IT" sz="2400" dirty="0" smtClean="0">
                <a:latin typeface="+mn-lt"/>
              </a:rPr>
              <a:t>Nel </a:t>
            </a:r>
            <a:r>
              <a:rPr lang="it-IT" sz="2400" dirty="0" smtClean="0">
                <a:latin typeface="+mn-lt"/>
              </a:rPr>
              <a:t>secondo trimestre del 2008, l'insieme delle economie dell'eurozona </a:t>
            </a:r>
            <a:r>
              <a:rPr lang="it-IT" sz="2400" dirty="0" smtClean="0">
                <a:latin typeface="+mn-lt"/>
              </a:rPr>
              <a:t>è diminuito dello </a:t>
            </a:r>
            <a:r>
              <a:rPr lang="it-IT" sz="2400" dirty="0" smtClean="0">
                <a:latin typeface="+mn-lt"/>
              </a:rPr>
              <a:t>0,2</a:t>
            </a:r>
            <a:r>
              <a:rPr lang="it-IT" sz="2400" dirty="0" smtClean="0">
                <a:latin typeface="+mn-lt"/>
              </a:rPr>
              <a:t>%.</a:t>
            </a:r>
            <a:endParaRPr lang="it-IT" sz="2400" dirty="0" smtClean="0">
              <a:latin typeface="+mn-lt"/>
            </a:endParaRPr>
          </a:p>
          <a:p>
            <a:pPr algn="just"/>
            <a:r>
              <a:rPr lang="it-IT" sz="2400" dirty="0" smtClean="0">
                <a:latin typeface="+mn-lt"/>
              </a:rPr>
              <a:t>Le banche </a:t>
            </a:r>
            <a:r>
              <a:rPr lang="it-IT" sz="2400" dirty="0" smtClean="0">
                <a:latin typeface="+mn-lt"/>
              </a:rPr>
              <a:t>e soprattutto le aziende sono </a:t>
            </a:r>
            <a:r>
              <a:rPr lang="it-IT" sz="2400" dirty="0" smtClean="0">
                <a:latin typeface="+mn-lt"/>
              </a:rPr>
              <a:t>le società che maggiormente </a:t>
            </a:r>
            <a:r>
              <a:rPr lang="it-IT" sz="2400" dirty="0" smtClean="0">
                <a:latin typeface="+mn-lt"/>
              </a:rPr>
              <a:t>risentono </a:t>
            </a:r>
            <a:r>
              <a:rPr lang="it-IT" sz="2400" dirty="0" smtClean="0">
                <a:latin typeface="+mn-lt"/>
              </a:rPr>
              <a:t>della </a:t>
            </a:r>
            <a:r>
              <a:rPr lang="it-IT" sz="2400" dirty="0" smtClean="0">
                <a:latin typeface="+mn-lt"/>
              </a:rPr>
              <a:t>crisi; perciò a  </a:t>
            </a:r>
            <a:r>
              <a:rPr lang="it-IT" sz="2400" dirty="0" smtClean="0">
                <a:latin typeface="+mn-lt"/>
              </a:rPr>
              <a:t>ottobre </a:t>
            </a:r>
            <a:r>
              <a:rPr lang="it-IT" sz="2400" dirty="0" smtClean="0">
                <a:latin typeface="+mn-lt"/>
              </a:rPr>
              <a:t>2008 l’Ecofin</a:t>
            </a:r>
            <a:r>
              <a:rPr lang="it-IT" sz="2400" dirty="0" smtClean="0">
                <a:latin typeface="+mn-lt"/>
              </a:rPr>
              <a:t>, organismo del Consiglio europeo composto dai Ministri dell'Economia e della </a:t>
            </a:r>
            <a:r>
              <a:rPr lang="it-IT" sz="2400" dirty="0" smtClean="0">
                <a:latin typeface="+mn-lt"/>
              </a:rPr>
              <a:t>Finanza, </a:t>
            </a:r>
            <a:r>
              <a:rPr lang="it-IT" sz="2400" dirty="0" smtClean="0">
                <a:latin typeface="+mn-lt"/>
              </a:rPr>
              <a:t>per evitare che </a:t>
            </a:r>
            <a:r>
              <a:rPr lang="it-IT" sz="2400" dirty="0" smtClean="0">
                <a:latin typeface="+mn-lt"/>
              </a:rPr>
              <a:t>potesse </a:t>
            </a:r>
            <a:r>
              <a:rPr lang="it-IT" sz="2400" dirty="0" smtClean="0">
                <a:latin typeface="+mn-lt"/>
              </a:rPr>
              <a:t>diffondersi una </a:t>
            </a:r>
            <a:r>
              <a:rPr lang="it-IT" sz="2400" dirty="0" smtClean="0">
                <a:latin typeface="+mn-lt"/>
              </a:rPr>
              <a:t>ulteriore sfiducia  da parte dei risparmiatori e dei finanziatori, </a:t>
            </a:r>
            <a:r>
              <a:rPr lang="it-IT" sz="2400" dirty="0" smtClean="0">
                <a:latin typeface="+mn-lt"/>
              </a:rPr>
              <a:t>ha </a:t>
            </a:r>
            <a:r>
              <a:rPr lang="it-IT" sz="2400" dirty="0" smtClean="0">
                <a:latin typeface="+mn-lt"/>
              </a:rPr>
              <a:t>stabilito che </a:t>
            </a:r>
            <a:r>
              <a:rPr lang="it-IT" sz="2400" dirty="0" smtClean="0">
                <a:latin typeface="+mn-lt"/>
              </a:rPr>
              <a:t>per un periodo iniziale di almeno un anno, vi sia una </a:t>
            </a:r>
            <a:r>
              <a:rPr lang="it-IT" sz="2400" b="1" dirty="0" smtClean="0">
                <a:latin typeface="+mn-lt"/>
              </a:rPr>
              <a:t>garanzia</a:t>
            </a:r>
            <a:r>
              <a:rPr lang="it-IT" sz="2400" dirty="0" smtClean="0">
                <a:latin typeface="+mn-lt"/>
              </a:rPr>
              <a:t> di </a:t>
            </a:r>
            <a:r>
              <a:rPr lang="it-IT" sz="2400" dirty="0" smtClean="0">
                <a:latin typeface="+mn-lt"/>
              </a:rPr>
              <a:t>ciascun deposito bancario personale di almeno 50.000 euro. In Italia tale garanzia è stata </a:t>
            </a:r>
            <a:r>
              <a:rPr lang="it-IT" sz="2400" dirty="0" smtClean="0">
                <a:latin typeface="+mn-lt"/>
              </a:rPr>
              <a:t>elevata </a:t>
            </a:r>
            <a:r>
              <a:rPr lang="it-IT" sz="2400" dirty="0" smtClean="0">
                <a:latin typeface="+mn-lt"/>
              </a:rPr>
              <a:t>a 140.000 euro.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5286412"/>
          </a:xfrm>
        </p:spPr>
        <p:txBody>
          <a:bodyPr/>
          <a:lstStyle/>
          <a:p>
            <a:pPr marL="0" algn="just">
              <a:buNone/>
            </a:pPr>
            <a:endParaRPr lang="it-IT" sz="2800" dirty="0" smtClean="0"/>
          </a:p>
          <a:p>
            <a:pPr marL="0" algn="just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406" y="285736"/>
            <a:ext cx="9001156" cy="1143000"/>
          </a:xfrm>
        </p:spPr>
        <p:txBody>
          <a:bodyPr/>
          <a:lstStyle/>
          <a:p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L’Europa affronta la crisi</a:t>
            </a:r>
            <a:endParaRPr lang="it-IT" sz="4800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702908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+mn-lt"/>
              </a:rPr>
              <a:t>L'UE ha coordinato la </a:t>
            </a:r>
            <a:r>
              <a:rPr lang="it-IT" sz="2400" dirty="0" smtClean="0">
                <a:latin typeface="+mn-lt"/>
              </a:rPr>
              <a:t>crisi </a:t>
            </a:r>
            <a:r>
              <a:rPr lang="it-IT" sz="2400" dirty="0" smtClean="0">
                <a:latin typeface="+mn-lt"/>
              </a:rPr>
              <a:t>finanziaria ed economica fin da quando è </a:t>
            </a:r>
            <a:r>
              <a:rPr lang="it-IT" sz="2400" dirty="0" smtClean="0">
                <a:latin typeface="+mn-lt"/>
              </a:rPr>
              <a:t>scoppiata. </a:t>
            </a:r>
            <a:r>
              <a:rPr lang="it-IT" sz="2400" dirty="0" smtClean="0">
                <a:latin typeface="+mn-lt"/>
              </a:rPr>
              <a:t>I governi nazionali, la Banca centrale europea (BCE) e la Commissione hanno lavorato insieme per </a:t>
            </a:r>
            <a:r>
              <a:rPr lang="it-IT" sz="2400" dirty="0" smtClean="0">
                <a:latin typeface="+mn-lt"/>
              </a:rPr>
              <a:t>proteggere </a:t>
            </a:r>
            <a:r>
              <a:rPr lang="it-IT" sz="2400" dirty="0" smtClean="0">
                <a:latin typeface="+mn-lt"/>
              </a:rPr>
              <a:t>il risparmio, mantenere il flusso del credito alle imprese e alle famiglie a condizioni </a:t>
            </a:r>
            <a:r>
              <a:rPr lang="it-IT" sz="2400" dirty="0" smtClean="0">
                <a:latin typeface="+mn-lt"/>
              </a:rPr>
              <a:t>accessibili, non solo per </a:t>
            </a:r>
            <a:r>
              <a:rPr lang="it-IT" sz="2400" dirty="0" smtClean="0">
                <a:latin typeface="+mn-lt"/>
              </a:rPr>
              <a:t>tornare alla </a:t>
            </a:r>
            <a:r>
              <a:rPr lang="it-IT" sz="2400" dirty="0" smtClean="0">
                <a:latin typeface="+mn-lt"/>
              </a:rPr>
              <a:t>stabilità </a:t>
            </a:r>
            <a:r>
              <a:rPr lang="it-IT" sz="2400" dirty="0" smtClean="0">
                <a:latin typeface="+mn-lt"/>
              </a:rPr>
              <a:t>ma </a:t>
            </a:r>
            <a:r>
              <a:rPr lang="it-IT" sz="2400" dirty="0" smtClean="0">
                <a:latin typeface="+mn-lt"/>
              </a:rPr>
              <a:t>anche per </a:t>
            </a:r>
            <a:r>
              <a:rPr lang="it-IT" sz="2400" dirty="0" smtClean="0">
                <a:latin typeface="+mn-lt"/>
              </a:rPr>
              <a:t>creare le </a:t>
            </a:r>
            <a:r>
              <a:rPr lang="it-IT" sz="2400" b="1" dirty="0" smtClean="0">
                <a:latin typeface="+mn-lt"/>
              </a:rPr>
              <a:t>condizioni per una ripresa </a:t>
            </a:r>
            <a:r>
              <a:rPr lang="it-IT" sz="2400" b="1" dirty="0" smtClean="0">
                <a:latin typeface="+mn-lt"/>
              </a:rPr>
              <a:t>e per la creazione </a:t>
            </a:r>
            <a:r>
              <a:rPr lang="it-IT" sz="2400" b="1" dirty="0" smtClean="0">
                <a:latin typeface="+mn-lt"/>
              </a:rPr>
              <a:t>di posti di lavoro</a:t>
            </a:r>
            <a:r>
              <a:rPr lang="it-IT" sz="2400" dirty="0" smtClean="0">
                <a:latin typeface="+mn-lt"/>
              </a:rPr>
              <a:t>.</a:t>
            </a:r>
          </a:p>
          <a:p>
            <a:pPr algn="just"/>
            <a:r>
              <a:rPr lang="it-IT" sz="2400" dirty="0" smtClean="0">
                <a:latin typeface="+mn-lt"/>
              </a:rPr>
              <a:t>Finora i governi dell'UE hanno destinato </a:t>
            </a:r>
            <a:r>
              <a:rPr lang="it-IT" sz="2400" dirty="0" smtClean="0">
                <a:latin typeface="+mn-lt"/>
              </a:rPr>
              <a:t>oltre </a:t>
            </a:r>
            <a:r>
              <a:rPr lang="it-IT" sz="2400" dirty="0" smtClean="0">
                <a:latin typeface="+mn-lt"/>
              </a:rPr>
              <a:t>duemila miliardi di </a:t>
            </a:r>
            <a:r>
              <a:rPr lang="it-IT" sz="2400" dirty="0" err="1" smtClean="0">
                <a:latin typeface="+mn-lt"/>
              </a:rPr>
              <a:t>€</a:t>
            </a:r>
            <a:r>
              <a:rPr lang="it-IT" sz="2400" dirty="0" err="1" smtClean="0">
                <a:latin typeface="+mn-lt"/>
              </a:rPr>
              <a:t>uro</a:t>
            </a:r>
            <a:r>
              <a:rPr lang="it-IT" sz="2400" dirty="0" smtClean="0">
                <a:latin typeface="+mn-lt"/>
              </a:rPr>
              <a:t> e i </a:t>
            </a:r>
            <a:r>
              <a:rPr lang="it-IT" sz="2400" dirty="0" smtClean="0">
                <a:latin typeface="+mn-lt"/>
              </a:rPr>
              <a:t>leader dell'UE hanno coordinato gli interventi a </a:t>
            </a:r>
            <a:r>
              <a:rPr lang="it-IT" sz="2400" b="1" dirty="0" smtClean="0">
                <a:latin typeface="+mn-lt"/>
              </a:rPr>
              <a:t>sostegno delle banche e </a:t>
            </a:r>
            <a:r>
              <a:rPr lang="it-IT" sz="2400" b="1" dirty="0" smtClean="0">
                <a:latin typeface="+mn-lt"/>
              </a:rPr>
              <a:t>delle garanzie </a:t>
            </a:r>
            <a:r>
              <a:rPr lang="it-IT" sz="2400" b="1" dirty="0" smtClean="0">
                <a:latin typeface="+mn-lt"/>
              </a:rPr>
              <a:t>sui </a:t>
            </a:r>
            <a:r>
              <a:rPr lang="it-IT" sz="2400" b="1" dirty="0" smtClean="0">
                <a:latin typeface="+mn-lt"/>
              </a:rPr>
              <a:t>prestiti</a:t>
            </a:r>
            <a:r>
              <a:rPr lang="it-IT" sz="2400" dirty="0" smtClean="0">
                <a:latin typeface="+mn-lt"/>
              </a:rPr>
              <a:t>.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5286412"/>
          </a:xfrm>
        </p:spPr>
        <p:txBody>
          <a:bodyPr/>
          <a:lstStyle/>
          <a:p>
            <a:pPr marL="0" algn="just">
              <a:buNone/>
            </a:pPr>
            <a:endParaRPr lang="it-IT" sz="2800" dirty="0" smtClean="0"/>
          </a:p>
          <a:p>
            <a:pPr marL="0" algn="just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9001156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18thCentury" pitchFamily="2" charset="0"/>
              </a:rPr>
              <a:t>La moneta unica di fronte alla crisi economica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214422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+mn-lt"/>
              </a:rPr>
              <a:t>Il fatto che molti paesi europei abbiano una moneta </a:t>
            </a:r>
            <a:r>
              <a:rPr lang="it-IT" sz="2400" dirty="0" smtClean="0">
                <a:latin typeface="+mn-lt"/>
              </a:rPr>
              <a:t>comune, è </a:t>
            </a:r>
            <a:r>
              <a:rPr lang="it-IT" sz="2400" dirty="0" smtClean="0">
                <a:latin typeface="+mn-lt"/>
              </a:rPr>
              <a:t>stato molto utile per affrontare la crisi. </a:t>
            </a:r>
            <a:r>
              <a:rPr lang="it-IT" sz="2400" dirty="0" smtClean="0">
                <a:latin typeface="+mn-lt"/>
              </a:rPr>
              <a:t>L‘</a:t>
            </a:r>
            <a:r>
              <a:rPr lang="it-IT" sz="2400" dirty="0" err="1" smtClean="0">
                <a:latin typeface="+mn-lt"/>
              </a:rPr>
              <a:t>€uro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ha reso più facile </a:t>
            </a:r>
            <a:r>
              <a:rPr lang="it-IT" sz="2400" dirty="0" smtClean="0">
                <a:latin typeface="+mn-lt"/>
              </a:rPr>
              <a:t>la coordinazione dell'UE </a:t>
            </a:r>
            <a:r>
              <a:rPr lang="it-IT" sz="2400" dirty="0" smtClean="0">
                <a:latin typeface="+mn-lt"/>
              </a:rPr>
              <a:t>e ha assicurato una stabilità maggiore di quella che sarebbe stata altrimenti possibile. Ad esempio, poiché la BCE ha potuto abbassare i tassi d'interesse per l'intera area dell'euro (altrimenti, i tassi sarebbero stati fissati separatamente da ciascun paese), le operazioni di prestito </a:t>
            </a:r>
            <a:r>
              <a:rPr lang="it-IT" sz="2400" dirty="0" smtClean="0">
                <a:latin typeface="+mn-lt"/>
              </a:rPr>
              <a:t>si </a:t>
            </a:r>
            <a:r>
              <a:rPr lang="it-IT" sz="2400" dirty="0" smtClean="0">
                <a:latin typeface="+mn-lt"/>
              </a:rPr>
              <a:t>basano sugli stessi tassi di riferimento.</a:t>
            </a:r>
          </a:p>
          <a:p>
            <a:pPr algn="just"/>
            <a:r>
              <a:rPr lang="it-IT" sz="2400" dirty="0" smtClean="0">
                <a:latin typeface="+mn-lt"/>
              </a:rPr>
              <a:t>La </a:t>
            </a:r>
            <a:r>
              <a:rPr lang="it-IT" sz="2400" dirty="0" smtClean="0">
                <a:latin typeface="+mn-lt"/>
              </a:rPr>
              <a:t>moneta unica presenta </a:t>
            </a:r>
            <a:r>
              <a:rPr lang="it-IT" sz="2400" dirty="0" smtClean="0">
                <a:latin typeface="+mn-lt"/>
              </a:rPr>
              <a:t>innumerevoli vantaggi: </a:t>
            </a:r>
            <a:r>
              <a:rPr lang="it-IT" sz="2400" dirty="0" smtClean="0">
                <a:latin typeface="+mn-lt"/>
              </a:rPr>
              <a:t>per chi viaggia o fa affari nell'area dell'euro non vi sono più spese di </a:t>
            </a:r>
            <a:r>
              <a:rPr lang="it-IT" sz="2400" dirty="0" smtClean="0">
                <a:latin typeface="+mn-lt"/>
              </a:rPr>
              <a:t>cambio e </a:t>
            </a:r>
            <a:r>
              <a:rPr lang="it-IT" sz="2400" dirty="0" smtClean="0">
                <a:latin typeface="+mn-lt"/>
              </a:rPr>
              <a:t>il costo dei bonifici tra i paesi europei si è </a:t>
            </a:r>
            <a:r>
              <a:rPr lang="it-IT" sz="2400" dirty="0" smtClean="0">
                <a:latin typeface="+mn-lt"/>
              </a:rPr>
              <a:t>azzerato o ridotto.</a:t>
            </a:r>
            <a:endParaRPr lang="it-IT" sz="2400" dirty="0" smtClean="0">
              <a:latin typeface="+mn-lt"/>
            </a:endParaRPr>
          </a:p>
          <a:p>
            <a:pPr algn="just"/>
            <a:r>
              <a:rPr lang="it-IT" sz="2400" b="1" dirty="0" smtClean="0">
                <a:latin typeface="+mn-lt"/>
              </a:rPr>
              <a:t>Perciò far </a:t>
            </a:r>
            <a:r>
              <a:rPr lang="it-IT" sz="2400" b="1" dirty="0" smtClean="0">
                <a:latin typeface="+mn-lt"/>
              </a:rPr>
              <a:t>parte dell’area dell’euro è una garanzia di stabilità dei prezzi</a:t>
            </a:r>
            <a:r>
              <a:rPr lang="it-IT" sz="2400" b="1" dirty="0" smtClean="0">
                <a:latin typeface="+mn-lt"/>
              </a:rPr>
              <a:t>.</a:t>
            </a:r>
            <a:endParaRPr lang="it-IT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781</Words>
  <Application>Microsoft Office PowerPoint</Application>
  <PresentationFormat>Presentazione su schermo (4:3)</PresentationFormat>
  <Paragraphs>35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La £ira e l’€uro: introduzione</vt:lpstr>
      <vt:lpstr>La crisi della £ira e la nascita dell’€uro</vt:lpstr>
      <vt:lpstr>Gli effetti pianificati della moneta unica</vt:lpstr>
      <vt:lpstr>La crisi mondiale</vt:lpstr>
      <vt:lpstr>La conseguente crisi €uropea</vt:lpstr>
      <vt:lpstr>L’Europa affronta la crisi</vt:lpstr>
      <vt:lpstr>La moneta unica di fronte alla crisi economica</vt:lpstr>
      <vt:lpstr>Diapositiva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Laura</cp:lastModifiedBy>
  <cp:revision>88</cp:revision>
  <dcterms:created xsi:type="dcterms:W3CDTF">2011-02-15T15:00:23Z</dcterms:created>
  <dcterms:modified xsi:type="dcterms:W3CDTF">2011-02-23T20:08:01Z</dcterms:modified>
</cp:coreProperties>
</file>